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9" r:id="rId3"/>
    <p:sldId id="270" r:id="rId4"/>
    <p:sldId id="260" r:id="rId5"/>
    <p:sldId id="272" r:id="rId6"/>
    <p:sldId id="261" r:id="rId7"/>
    <p:sldId id="262" r:id="rId8"/>
    <p:sldId id="263" r:id="rId9"/>
    <p:sldId id="264" r:id="rId10"/>
    <p:sldId id="257" r:id="rId11"/>
    <p:sldId id="258" r:id="rId12"/>
    <p:sldId id="274" r:id="rId13"/>
    <p:sldId id="279" r:id="rId14"/>
    <p:sldId id="275" r:id="rId15"/>
    <p:sldId id="266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42C0ED8-2084-47B4-BF1E-AFC553D48B16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0AB8450-EBCF-430E-A572-9CC73D4E3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2553-BE32-48F0-9D60-B7AF98259612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7520-5BFA-4EE7-8DC1-2855EA148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4580-81CB-408B-8073-7346E365ADC3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90F1-9763-4C77-9B0B-C8BFD9971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D9274-F8F6-4E2A-92A0-72AA66E366B0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E9E4-96CB-439D-B0C4-13A8A00F6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79FAFD-6552-418D-967C-C55D4E529BBC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1CE141-CF4C-413F-B879-83175080A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6CED93-5CED-4A8C-A486-4F173B2C7BF8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7C0FAA-29A8-47AD-9A3B-B624C88BD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E1051-7296-43E6-9116-7E47C9B65D80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E7A957-85E5-400F-9F1E-26C9F874D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AEB259-707A-418D-94C3-AB0FC6080971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0FC817-4C48-4FB2-B6A0-B67641958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F08F-EE97-4889-B858-7B0DA3179E58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694EB-3DEC-49FE-9FCD-3D5551AF6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83AB52-9B84-49AA-9A9E-0BA5F2524150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8EC48-65BD-42EA-8240-86960BAE4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047394-5B76-49C4-84B9-96416A3D6CEA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7D93BC0-BCA8-460C-8678-7C06B7AF1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F367B4-F8E4-45B0-BAB0-9F9E28997C99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44341AB-1540-4C1E-A6A4-D20693834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4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4343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русского языка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Класс—3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8437" y="304800"/>
            <a:ext cx="44871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Восемнадцатое марта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Классная работа</a:t>
            </a:r>
            <a:endParaRPr lang="ru-RU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2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Вставьте пропущенные местоимения.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338" name="Содержимое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59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В воскресенье…. пришли в лес. Деревья стояли в красивом снежном уборе.  …. были украшены серебристым инеем.  …. переливался всеми цветами радуги. Неожиданно …. увидел дятла.  </a:t>
            </a:r>
          </a:p>
          <a:p>
            <a:pPr eaLnBrk="1" hangingPunct="1"/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В воскресенье </a:t>
            </a:r>
            <a:r>
              <a:rPr lang="ru-RU" sz="3600" smtClean="0">
                <a:solidFill>
                  <a:srgbClr val="FF0000"/>
                </a:solidFill>
              </a:rPr>
              <a:t>мы</a:t>
            </a:r>
            <a:r>
              <a:rPr lang="ru-RU" sz="3600" smtClean="0"/>
              <a:t> пришли в лес. Деревья стояли в красивом снежном уборе.  </a:t>
            </a:r>
            <a:r>
              <a:rPr lang="ru-RU" sz="3600" smtClean="0">
                <a:solidFill>
                  <a:srgbClr val="FF0000"/>
                </a:solidFill>
              </a:rPr>
              <a:t>Они</a:t>
            </a:r>
            <a:r>
              <a:rPr lang="ru-RU" sz="3600" smtClean="0"/>
              <a:t> были украшены серебристым инеем.  </a:t>
            </a:r>
            <a:r>
              <a:rPr lang="ru-RU" sz="3600" smtClean="0">
                <a:solidFill>
                  <a:srgbClr val="FF0000"/>
                </a:solidFill>
              </a:rPr>
              <a:t>Он </a:t>
            </a:r>
            <a:r>
              <a:rPr lang="ru-RU" sz="3600" smtClean="0"/>
              <a:t>переливался всеми цветами радуги. Неожиданно </a:t>
            </a:r>
            <a:r>
              <a:rPr lang="ru-RU" sz="3600" smtClean="0">
                <a:solidFill>
                  <a:srgbClr val="FF0000"/>
                </a:solidFill>
              </a:rPr>
              <a:t>я</a:t>
            </a:r>
            <a:r>
              <a:rPr lang="ru-RU" sz="3600" smtClean="0"/>
              <a:t> увидел дятла. </a:t>
            </a:r>
          </a:p>
          <a:p>
            <a:pPr eaLnBrk="1" hangingPunct="1"/>
            <a:endParaRPr lang="ru-RU" sz="36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Проверьте.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38" y="476672"/>
            <a:ext cx="8435280" cy="5649491"/>
          </a:xfrm>
        </p:spPr>
        <p:txBody>
          <a:bodyPr/>
          <a:lstStyle/>
          <a:p>
            <a:pPr marL="240030" indent="-514350"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… люблю  русскую берёзу.</a:t>
            </a:r>
          </a:p>
          <a:p>
            <a:pPr marL="240030" indent="-514350"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Недавно … были в берёзовом лесу.</a:t>
            </a:r>
          </a:p>
          <a:p>
            <a:pPr marL="240030" indent="-514350"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Какой Ваня молодец! Столько … подберёзовиков нашёл!</a:t>
            </a:r>
          </a:p>
          <a:p>
            <a:pPr marL="240030" indent="-514350"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 …, ребята сколько нашли?</a:t>
            </a:r>
          </a:p>
          <a:p>
            <a:pPr marL="240030" indent="-514350"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Вот выглянуло солнце из-за тучи. … осветило землю.</a:t>
            </a:r>
          </a:p>
          <a:p>
            <a:pPr marL="240030" indent="-514350"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другой ветке сидел воробей. … чистил свои пёрышки.</a:t>
            </a:r>
          </a:p>
          <a:p>
            <a:pPr marL="240030" indent="-514350"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 любим наблюдать за птицами. … помогают нам узнавать много интересного.</a:t>
            </a:r>
          </a:p>
          <a:p>
            <a:pPr marL="240030" indent="-514350">
              <a:buAutoNum type="arabicParenR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3810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сорву цветок,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сорвёшь цветок,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ты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сорвём цветы,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окажутся пусты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деревья, и кусты.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не будет доброты,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не будет красоты,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только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сорвём цветы.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2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6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Ночью выпал</a:t>
            </a:r>
            <a:r>
              <a:rPr lang="ru-RU" sz="4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снег</a:t>
            </a:r>
            <a:r>
              <a:rPr lang="ru-RU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…  покрыл землю пушистым ковром. Налетела </a:t>
            </a:r>
            <a:r>
              <a:rPr lang="ru-RU" sz="4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вьюга</a:t>
            </a:r>
            <a:r>
              <a:rPr lang="ru-RU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подняла в воздух </a:t>
            </a:r>
            <a:r>
              <a:rPr lang="ru-RU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лёгкие</a:t>
            </a:r>
            <a:r>
              <a:rPr lang="ru-RU" sz="4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снежинки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… закружились в воздухе.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1"/>
          <p:cNvSpPr>
            <a:spLocks noGrp="1"/>
          </p:cNvSpPr>
          <p:nvPr>
            <p:ph idx="1"/>
          </p:nvPr>
        </p:nvSpPr>
        <p:spPr>
          <a:xfrm>
            <a:off x="475938" y="990600"/>
            <a:ext cx="8229600" cy="50292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2060"/>
                </a:solidFill>
              </a:rPr>
              <a:t>1. С какой частью речи мы познакомились?</a:t>
            </a:r>
          </a:p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>2. Какие местоимения называют того, кто говорит?</a:t>
            </a:r>
          </a:p>
          <a:p>
            <a:pPr eaLnBrk="1" hangingPunct="1"/>
            <a:r>
              <a:rPr lang="ru-RU" sz="3200" dirty="0" smtClean="0">
                <a:solidFill>
                  <a:schemeClr val="accent1"/>
                </a:solidFill>
              </a:rPr>
              <a:t>3. </a:t>
            </a:r>
            <a:r>
              <a:rPr lang="ru-RU" sz="3200" dirty="0">
                <a:solidFill>
                  <a:schemeClr val="accent1"/>
                </a:solidFill>
              </a:rPr>
              <a:t>Какие местоимения называют того, кто </a:t>
            </a:r>
            <a:r>
              <a:rPr lang="ru-RU" sz="3200" dirty="0" smtClean="0">
                <a:solidFill>
                  <a:schemeClr val="accent1"/>
                </a:solidFill>
              </a:rPr>
              <a:t>слушает?</a:t>
            </a:r>
          </a:p>
          <a:p>
            <a:pPr eaLnBrk="1" hangingPunct="1"/>
            <a:r>
              <a:rPr lang="ru-RU" sz="3200" dirty="0">
                <a:solidFill>
                  <a:srgbClr val="00B050"/>
                </a:solidFill>
              </a:rPr>
              <a:t>4. Какие местоимения называют того, </a:t>
            </a:r>
            <a:r>
              <a:rPr lang="ru-RU" sz="3200" dirty="0" smtClean="0">
                <a:solidFill>
                  <a:srgbClr val="00B050"/>
                </a:solidFill>
              </a:rPr>
              <a:t>о ком говорят?</a:t>
            </a:r>
          </a:p>
          <a:p>
            <a:pPr eaLnBrk="1" hangingPunct="1"/>
            <a:r>
              <a:rPr lang="ru-RU" sz="3200" dirty="0">
                <a:solidFill>
                  <a:srgbClr val="00B0F0"/>
                </a:solidFill>
              </a:rPr>
              <a:t>5</a:t>
            </a:r>
            <a:r>
              <a:rPr lang="ru-RU" sz="3200" dirty="0" smtClean="0">
                <a:solidFill>
                  <a:srgbClr val="00B0F0"/>
                </a:solidFill>
              </a:rPr>
              <a:t>. Что нового для себя узнали?</a:t>
            </a:r>
          </a:p>
          <a:p>
            <a:pPr eaLnBrk="1" hangingPunct="1">
              <a:buFont typeface="Wingdings 3" pitchFamily="18" charset="2"/>
              <a:buNone/>
            </a:pP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Итог  урока.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38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Задание!!!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Записаны предложения с пропущенными местоимениями. Вставьте их.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Вечером  …  читаем сказки. Что  …  вырезает из бумаги?                   А  ...  умеете так вырезать? Какую задачу  …  решают?                Куда  ...  идёшь?  Завтра  …  пойду в библиотеку.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1826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Фамилия __________________________имя______________________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7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92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закончен. Я вами доволен. Спасибо за </a:t>
            </a:r>
            <a:r>
              <a:rPr lang="ru-RU" sz="60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урок!!!</a:t>
            </a:r>
            <a:endParaRPr lang="ru-RU" sz="4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3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20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8000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Весна, звонкий, я, птицы, яркая, ты, она, ручей, весёлые.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9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762000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1)Весна, птицы, ручей—сущ.</a:t>
            </a:r>
            <a:endParaRPr lang="ru-RU" sz="4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2)Звонкий, яркая, весёлые—прил.</a:t>
            </a:r>
            <a:endParaRPr lang="ru-RU" sz="4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3)Я, ты, она — ?...</a:t>
            </a:r>
            <a:endParaRPr lang="ru-RU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8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Познакомить с новой частью речи – местоимением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Научить правильно использовать местоимения в речи.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Понять, зачем мы в нашей речи употребляем местоимения.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Цели урока: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72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—Алло! Здравствуй, </a:t>
            </a:r>
            <a:r>
              <a:rPr lang="ru-RU" sz="36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Марха</a:t>
            </a:r>
            <a:r>
              <a:rPr lang="ru-RU" sz="36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я – </a:t>
            </a:r>
            <a:r>
              <a:rPr lang="ru-RU" sz="36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Айша</a:t>
            </a:r>
            <a:r>
              <a:rPr lang="ru-RU" sz="36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хорошо меня слышишь?</a:t>
            </a:r>
            <a:endParaRPr lang="ru-RU" sz="28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—Привет, </a:t>
            </a:r>
            <a:r>
              <a:rPr lang="ru-RU" sz="36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Айша</a:t>
            </a:r>
            <a:r>
              <a:rPr lang="ru-RU" sz="36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—Мне нужна </a:t>
            </a:r>
            <a:r>
              <a:rPr lang="ru-RU" sz="36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Макка</a:t>
            </a:r>
            <a:r>
              <a:rPr lang="ru-RU" sz="36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Скажи, пожалуйста, она дома?</a:t>
            </a:r>
            <a:endParaRPr lang="ru-RU" sz="28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—Нет, она ушла в магазин.</a:t>
            </a:r>
            <a:endParaRPr lang="ru-RU" sz="28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—А </a:t>
            </a:r>
            <a:r>
              <a:rPr lang="ru-RU" sz="36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Апти</a:t>
            </a:r>
            <a:r>
              <a:rPr lang="ru-RU" sz="36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он?</a:t>
            </a:r>
            <a:endParaRPr lang="ru-RU" sz="28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600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Апти</a:t>
            </a:r>
            <a:r>
              <a:rPr lang="ru-RU" sz="36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ушёл на секцию по футболу.</a:t>
            </a:r>
            <a:endParaRPr lang="ru-RU" sz="28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—А они скоро придут домой?</a:t>
            </a:r>
            <a:endParaRPr lang="ru-RU" sz="28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—Не знаю.</a:t>
            </a:r>
            <a:endParaRPr lang="ru-RU" sz="28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3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Местоимение –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это часть речи, которая указывает на предмет, но не называет его.</a:t>
            </a:r>
            <a:endParaRPr lang="ru-RU" sz="3600" dirty="0"/>
          </a:p>
        </p:txBody>
      </p:sp>
      <p:pic>
        <p:nvPicPr>
          <p:cNvPr id="17410" name="Picture 2" descr="&amp;Kcy;&amp;acy;&amp;rcy;&amp;tcy;&amp;icy;&amp;ncy;&amp;kcy;&amp;acy; 20 &amp;icy;&amp;zcy; 1578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1971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&amp;Kcy;&amp;acy;&amp;rcy;&amp;tcy;&amp;icy;&amp;ncy;&amp;kcy;&amp;acy; 20 &amp;icy;&amp;zcy; 15789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2133600"/>
            <a:ext cx="1966913" cy="3797300"/>
          </a:xfrm>
        </p:spPr>
      </p:pic>
      <p:pic>
        <p:nvPicPr>
          <p:cNvPr id="18436" name="Picture 2" descr="&amp;Kcy;&amp;acy;&amp;rcy;&amp;tcy;&amp;icy;&amp;ncy;&amp;kcy;&amp;acy; 20 &amp;icy;&amp;zcy; 1578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438400"/>
            <a:ext cx="1971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&amp;Kcy;&amp;acy;&amp;rcy;&amp;tcy;&amp;icy;&amp;ncy;&amp;kcy;&amp;acy; 20 &amp;icy;&amp;zcy; 1578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895600"/>
            <a:ext cx="1971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1752600" y="3200400"/>
            <a:ext cx="68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3300"/>
                </a:solidFill>
                <a:latin typeface="Lucida Sans Unicode" pitchFamily="34" charset="0"/>
              </a:rPr>
              <a:t>Я</a:t>
            </a:r>
          </a:p>
        </p:txBody>
      </p:sp>
      <p:sp>
        <p:nvSpPr>
          <p:cNvPr id="18439" name="Прямоугольник 8"/>
          <p:cNvSpPr>
            <a:spLocks noChangeArrowheads="1"/>
          </p:cNvSpPr>
          <p:nvPr/>
        </p:nvSpPr>
        <p:spPr bwMode="auto">
          <a:xfrm>
            <a:off x="7696200" y="32448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3300"/>
                </a:solidFill>
                <a:latin typeface="Lucida Sans Unicode" pitchFamily="34" charset="0"/>
              </a:rPr>
              <a:t>МЫ</a:t>
            </a:r>
          </a:p>
        </p:txBody>
      </p:sp>
      <p:pic>
        <p:nvPicPr>
          <p:cNvPr id="18443" name="Picture 11" descr="daydream-animated-animation-day-dream-smiley-emoticon-000404-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991100"/>
            <a:ext cx="1333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209800" y="5029200"/>
            <a:ext cx="1527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1 лицо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z="2800" b="1" smtClean="0">
              <a:solidFill>
                <a:srgbClr val="FF3300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5" name="Picture 2" descr="&amp;Kcy;&amp;acy;&amp;rcy;&amp;tcy;&amp;icy;&amp;ncy;&amp;kcy;&amp;acy; 20 &amp;icy;&amp;zcy; 1578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276600"/>
            <a:ext cx="1971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E:\люда 1\Мои рисунки\hf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25908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uczniowi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04800"/>
            <a:ext cx="25003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5410200" y="2819400"/>
            <a:ext cx="3200400" cy="990600"/>
          </a:xfrm>
          <a:prstGeom prst="wedgeRoundRectCallout">
            <a:avLst>
              <a:gd name="adj1" fmla="val -63491"/>
              <a:gd name="adj2" fmla="val 90222"/>
              <a:gd name="adj3" fmla="val 16667"/>
            </a:avLst>
          </a:prstGeom>
          <a:solidFill>
            <a:schemeClr val="bg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9470" name="Прямоугольник 13"/>
          <p:cNvSpPr>
            <a:spLocks noChangeArrowheads="1"/>
          </p:cNvSpPr>
          <p:nvPr/>
        </p:nvSpPr>
        <p:spPr bwMode="auto">
          <a:xfrm>
            <a:off x="6096000" y="28956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3300"/>
                </a:solidFill>
                <a:latin typeface="Lucida Sans Unicode" pitchFamily="34" charset="0"/>
              </a:rPr>
              <a:t>вы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381000" y="2819400"/>
            <a:ext cx="3200400" cy="990600"/>
          </a:xfrm>
          <a:prstGeom prst="wedgeRoundRectCallout">
            <a:avLst>
              <a:gd name="adj1" fmla="val 56995"/>
              <a:gd name="adj2" fmla="val 98556"/>
              <a:gd name="adj3" fmla="val 16667"/>
            </a:avLst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9472" name="Прямоугольник 12"/>
          <p:cNvSpPr>
            <a:spLocks noChangeArrowheads="1"/>
          </p:cNvSpPr>
          <p:nvPr/>
        </p:nvSpPr>
        <p:spPr bwMode="auto">
          <a:xfrm>
            <a:off x="1219200" y="30480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3300"/>
                </a:solidFill>
                <a:latin typeface="Lucida Sans Unicode" pitchFamily="34" charset="0"/>
              </a:rPr>
              <a:t>ТЫ</a:t>
            </a:r>
          </a:p>
        </p:txBody>
      </p:sp>
      <p:pic>
        <p:nvPicPr>
          <p:cNvPr id="19473" name="Picture 17" descr="daydream-animated-animation-day-dream-smiley-emoticon-000404-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991100"/>
            <a:ext cx="1333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981200" y="4876800"/>
            <a:ext cx="1527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2 лицо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  <p:bldP spid="19470" grpId="0"/>
      <p:bldP spid="19471" grpId="0" animBg="1"/>
      <p:bldP spid="19472" grpId="0"/>
      <p:bldP spid="194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5" name="Рисунок 7" descr="post-70101-1236449698_thum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7338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8"/>
          <p:cNvSpPr>
            <a:spLocks noChangeArrowheads="1"/>
          </p:cNvSpPr>
          <p:nvPr/>
        </p:nvSpPr>
        <p:spPr bwMode="auto">
          <a:xfrm>
            <a:off x="1295400" y="34290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  <a:latin typeface="Lucida Sans Unicode" pitchFamily="34" charset="0"/>
              </a:rPr>
              <a:t>ОН</a:t>
            </a:r>
          </a:p>
        </p:txBody>
      </p:sp>
      <p:sp>
        <p:nvSpPr>
          <p:cNvPr id="20487" name="Прямоугольник 9"/>
          <p:cNvSpPr>
            <a:spLocks noChangeArrowheads="1"/>
          </p:cNvSpPr>
          <p:nvPr/>
        </p:nvSpPr>
        <p:spPr bwMode="auto">
          <a:xfrm>
            <a:off x="6858000" y="3505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  <a:latin typeface="Lucida Sans Unicode" pitchFamily="34" charset="0"/>
              </a:rPr>
              <a:t>ОНА</a:t>
            </a:r>
          </a:p>
        </p:txBody>
      </p:sp>
      <p:sp>
        <p:nvSpPr>
          <p:cNvPr id="20488" name="Прямоугольник 10"/>
          <p:cNvSpPr>
            <a:spLocks noChangeArrowheads="1"/>
          </p:cNvSpPr>
          <p:nvPr/>
        </p:nvSpPr>
        <p:spPr bwMode="auto">
          <a:xfrm>
            <a:off x="3962400" y="58674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  <a:latin typeface="Lucida Sans Unicode" pitchFamily="34" charset="0"/>
              </a:rPr>
              <a:t>ОНИ</a:t>
            </a:r>
          </a:p>
        </p:txBody>
      </p:sp>
      <p:sp>
        <p:nvSpPr>
          <p:cNvPr id="20489" name="Прямоугольник 11"/>
          <p:cNvSpPr>
            <a:spLocks noChangeArrowheads="1"/>
          </p:cNvSpPr>
          <p:nvPr/>
        </p:nvSpPr>
        <p:spPr bwMode="auto">
          <a:xfrm>
            <a:off x="3962400" y="28956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  <a:latin typeface="Lucida Sans Unicode" pitchFamily="34" charset="0"/>
              </a:rPr>
              <a:t>ОНО</a:t>
            </a: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57200"/>
            <a:ext cx="2047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4800"/>
            <a:ext cx="28956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7200"/>
            <a:ext cx="2857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 descr="daydream-animated-animation-day-dream-smiley-emoticon-000404-lar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4991100"/>
            <a:ext cx="1333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209800" y="5029200"/>
            <a:ext cx="1527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3 лицо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  <p:bldP spid="20489" grpId="0"/>
      <p:bldP spid="204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29" name="Group 25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82000" cy="3594100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  <a:gridCol w="2095500"/>
                <a:gridCol w="2095500"/>
              </a:tblGrid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1-е лицо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2-е лицо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3-е лицо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0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Ед. число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     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     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 он, она,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    оно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Мн. число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  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    они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</a:rPr>
              <a:t>  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ЛИЧНЫЕ МЕСТОИМЕНИЯ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</TotalTime>
  <Words>463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Comic Sans MS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Цели урока:</vt:lpstr>
      <vt:lpstr>Презентация PowerPoint</vt:lpstr>
      <vt:lpstr>Местоимение –  это часть речи, которая указывает на предмет, но не называет его.</vt:lpstr>
      <vt:lpstr> </vt:lpstr>
      <vt:lpstr>Презентация PowerPoint</vt:lpstr>
      <vt:lpstr>    ЛИЧНЫЕ МЕСТОИМЕНИЯ</vt:lpstr>
      <vt:lpstr>Вставьте пропущенные местоимения.</vt:lpstr>
      <vt:lpstr>Проверьте.</vt:lpstr>
      <vt:lpstr> </vt:lpstr>
      <vt:lpstr>Презентация PowerPoint</vt:lpstr>
      <vt:lpstr>Презентация PowerPoint</vt:lpstr>
      <vt:lpstr>  Итог  урока.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Личные  местоимения. </dc:title>
  <cp:lastModifiedBy>Анвар Хачгераев</cp:lastModifiedBy>
  <cp:revision>35</cp:revision>
  <dcterms:modified xsi:type="dcterms:W3CDTF">2017-03-17T18:04:06Z</dcterms:modified>
</cp:coreProperties>
</file>